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9"/>
  </p:notesMasterIdLst>
  <p:handoutMasterIdLst>
    <p:handoutMasterId r:id="rId20"/>
  </p:handoutMasterIdLst>
  <p:sldIdLst>
    <p:sldId id="261" r:id="rId2"/>
    <p:sldId id="345" r:id="rId3"/>
    <p:sldId id="313" r:id="rId4"/>
    <p:sldId id="346" r:id="rId5"/>
    <p:sldId id="338" r:id="rId6"/>
    <p:sldId id="348" r:id="rId7"/>
    <p:sldId id="340" r:id="rId8"/>
    <p:sldId id="341" r:id="rId9"/>
    <p:sldId id="349" r:id="rId10"/>
    <p:sldId id="318" r:id="rId11"/>
    <p:sldId id="321" r:id="rId12"/>
    <p:sldId id="334" r:id="rId13"/>
    <p:sldId id="343" r:id="rId14"/>
    <p:sldId id="344" r:id="rId15"/>
    <p:sldId id="350" r:id="rId16"/>
    <p:sldId id="332" r:id="rId17"/>
    <p:sldId id="277" r:id="rId18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ACC8"/>
    <a:srgbClr val="009900"/>
    <a:srgbClr val="00CC00"/>
    <a:srgbClr val="00CC66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85714" autoAdjust="0"/>
  </p:normalViewPr>
  <p:slideViewPr>
    <p:cSldViewPr>
      <p:cViewPr varScale="1">
        <p:scale>
          <a:sx n="89" d="100"/>
          <a:sy n="89" d="100"/>
        </p:scale>
        <p:origin x="-5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Vladimir\Desktop\&#1040;&#1083;&#1075;&#1072;&#1088;&#1099;&#1096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ladimir\Documents\&#1050;&#1085;&#1080;&#1075;&#1072;2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56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5.720210516601662E-2"/>
          <c:y val="1.3339893284147428E-2"/>
          <c:w val="0.88075032503046657"/>
          <c:h val="0.86229784921445263"/>
        </c:manualLayout>
      </c:layout>
      <c:bar3DChart>
        <c:barDir val="col"/>
        <c:grouping val="stacked"/>
        <c:varyColors val="0"/>
        <c:ser>
          <c:idx val="0"/>
          <c:order val="0"/>
          <c:spPr>
            <a:solidFill>
              <a:srgbClr val="22ACC8"/>
            </a:solidFill>
            <a:ln>
              <a:noFill/>
            </a:ln>
          </c:spPr>
          <c:invertIfNegative val="0"/>
          <c:dLbls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mtClean="0"/>
                      <a:t>227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Лист1!$B$2:$B$7</c:f>
              <c:numCache>
                <c:formatCode>General</c:formatCode>
                <c:ptCount val="6"/>
                <c:pt idx="0">
                  <c:v>433</c:v>
                </c:pt>
                <c:pt idx="1">
                  <c:v>376</c:v>
                </c:pt>
                <c:pt idx="2">
                  <c:v>431</c:v>
                </c:pt>
                <c:pt idx="3">
                  <c:v>337</c:v>
                </c:pt>
                <c:pt idx="4">
                  <c:v>364</c:v>
                </c:pt>
                <c:pt idx="5">
                  <c:v>219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box"/>
        <c:axId val="81747328"/>
        <c:axId val="83534976"/>
        <c:axId val="0"/>
      </c:bar3DChart>
      <c:catAx>
        <c:axId val="81747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" pitchFamily="34" charset="0"/>
                <a:ea typeface="Calibri"/>
                <a:cs typeface="Arial" pitchFamily="34" charset="0"/>
              </a:defRPr>
            </a:pPr>
            <a:endParaRPr lang="ru-RU"/>
          </a:p>
        </c:txPr>
        <c:crossAx val="835349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35349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7473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75"/>
          <c:y val="0.19771083781506341"/>
          <c:w val="0.73472222222222228"/>
          <c:h val="0.712246311863746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-5.3600612423446964E-2"/>
                  <c:y val="-0.513166803165726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099737532808399E-5"/>
                  <c:y val="-5.388012872051945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.14721954286964128"/>
                  <c:y val="-8.248578392192228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Лист1!$A$2:$A$9</c:f>
              <c:strCache>
                <c:ptCount val="8"/>
                <c:pt idx="0">
                  <c:v>Студенты, аспиранты и молодые ученые</c:v>
                </c:pt>
                <c:pt idx="1">
                  <c:v>ППС вузов РТ</c:v>
                </c:pt>
                <c:pt idx="2">
                  <c:v>Госслужащие</c:v>
                </c:pt>
                <c:pt idx="3">
                  <c:v>Проектные группы</c:v>
                </c:pt>
                <c:pt idx="4">
                  <c:v>Учителя</c:v>
                </c:pt>
                <c:pt idx="5">
                  <c:v>Спортсмены</c:v>
                </c:pt>
                <c:pt idx="6">
                  <c:v>Работники НПО и СПО</c:v>
                </c:pt>
                <c:pt idx="7">
                  <c:v>Менеджеры</c:v>
                </c:pt>
              </c:strCache>
            </c:strRef>
          </c:cat>
          <c:val>
            <c:numRef>
              <c:f>Лист1!$B$2:$B$9</c:f>
              <c:numCache>
                <c:formatCode>0.00</c:formatCode>
                <c:ptCount val="8"/>
                <c:pt idx="0">
                  <c:v>433.53</c:v>
                </c:pt>
                <c:pt idx="1">
                  <c:v>47.996000000000002</c:v>
                </c:pt>
                <c:pt idx="2">
                  <c:v>46.448999999999998</c:v>
                </c:pt>
                <c:pt idx="3">
                  <c:v>3.4689999999999999</c:v>
                </c:pt>
                <c:pt idx="4">
                  <c:v>24.841999999999999</c:v>
                </c:pt>
                <c:pt idx="5">
                  <c:v>38.808</c:v>
                </c:pt>
                <c:pt idx="6">
                  <c:v>7.7519999999999998</c:v>
                </c:pt>
                <c:pt idx="7">
                  <c:v>31.359000000000002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23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12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92D05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0.46335247730465534"/>
                  <c:y val="4.7683923705722098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174267859916711E-2"/>
                  <c:y val="9.201960827319972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6339956746681328E-2"/>
                  <c:y val="4.838966508016581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6100749166596967E-2"/>
                  <c:y val="4.262277103941394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Студенты, аспиранты, молодые ученые</c:v>
                </c:pt>
                <c:pt idx="1">
                  <c:v>Профессорско- преподавательский состав</c:v>
                </c:pt>
                <c:pt idx="2">
                  <c:v>Работники учреждений НПО и СПО</c:v>
                </c:pt>
                <c:pt idx="3">
                  <c:v>Специалисты в области физкультуры, спорта и туризма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72.2</c:v>
                </c:pt>
                <c:pt idx="1">
                  <c:v>6.6</c:v>
                </c:pt>
                <c:pt idx="2">
                  <c:v>6.4</c:v>
                </c:pt>
                <c:pt idx="3">
                  <c:v>14.8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4">
          <a:noFill/>
        </a:ln>
      </c:spPr>
    </c:plotArea>
    <c:plotVisOnly val="1"/>
    <c:dispBlanksAs val="zero"/>
    <c:showDLblsOverMax val="1"/>
  </c:chart>
  <c:spPr>
    <a:noFill/>
    <a:ln>
      <a:noFill/>
    </a:ln>
  </c:spPr>
  <c:txPr>
    <a:bodyPr/>
    <a:lstStyle/>
    <a:p>
      <a:pPr>
        <a:defRPr sz="1251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7.0435965329588263E-2"/>
                  <c:y val="9.348918496235461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0.15045402125309915"/>
                  <c:y val="-0.2022612872074043"/>
                </c:manualLayout>
              </c:layout>
              <c:spPr/>
              <c:txPr>
                <a:bodyPr/>
                <a:lstStyle/>
                <a:p>
                  <a:pPr>
                    <a:defRPr sz="1700"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0.20644346734503383"/>
                  <c:y val="-0.1350931093126404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Pos val="bestFit"/>
            <c:showLegendKey val="0"/>
            <c:showVal val="0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Лист1!$A$1:$A$16</c:f>
              <c:strCache>
                <c:ptCount val="16"/>
                <c:pt idx="0">
                  <c:v>Россия</c:v>
                </c:pt>
                <c:pt idx="1">
                  <c:v>Финляндия</c:v>
                </c:pt>
                <c:pt idx="2">
                  <c:v>Португалия</c:v>
                </c:pt>
                <c:pt idx="3">
                  <c:v>Нидерланды</c:v>
                </c:pt>
                <c:pt idx="4">
                  <c:v>Италия</c:v>
                </c:pt>
                <c:pt idx="5">
                  <c:v>Швеция</c:v>
                </c:pt>
                <c:pt idx="6">
                  <c:v>Ирландия</c:v>
                </c:pt>
                <c:pt idx="7">
                  <c:v>Франция</c:v>
                </c:pt>
                <c:pt idx="8">
                  <c:v>Швейцария</c:v>
                </c:pt>
                <c:pt idx="9">
                  <c:v>Великобритания</c:v>
                </c:pt>
                <c:pt idx="10">
                  <c:v>США</c:v>
                </c:pt>
                <c:pt idx="11">
                  <c:v>Германия</c:v>
                </c:pt>
                <c:pt idx="12">
                  <c:v>Словакия</c:v>
                </c:pt>
                <c:pt idx="13">
                  <c:v>Израиль</c:v>
                </c:pt>
                <c:pt idx="14">
                  <c:v>Канада</c:v>
                </c:pt>
                <c:pt idx="15">
                  <c:v>Испания</c:v>
                </c:pt>
              </c:strCache>
            </c:strRef>
          </c:cat>
          <c:val>
            <c:numRef>
              <c:f>Лист1!$B$1:$B$16</c:f>
              <c:numCache>
                <c:formatCode>General</c:formatCode>
                <c:ptCount val="16"/>
                <c:pt idx="0">
                  <c:v>16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26</c:v>
                </c:pt>
                <c:pt idx="10">
                  <c:v>9</c:v>
                </c:pt>
                <c:pt idx="11">
                  <c:v>54</c:v>
                </c:pt>
                <c:pt idx="12">
                  <c:v>1</c:v>
                </c:pt>
                <c:pt idx="13">
                  <c:v>4</c:v>
                </c:pt>
                <c:pt idx="14">
                  <c:v>1</c:v>
                </c:pt>
                <c:pt idx="15">
                  <c:v>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0"/>
      <c:depthPercent val="110"/>
      <c:rAngAx val="1"/>
    </c:view3D>
    <c:floor>
      <c:thickness val="0"/>
    </c:floor>
    <c:sideWall>
      <c:thickness val="0"/>
      <c:spPr>
        <a:noFill/>
        <a:ln w="25395">
          <a:noFill/>
        </a:ln>
      </c:spPr>
    </c:sideWall>
    <c:backWall>
      <c:thickness val="0"/>
      <c:spPr>
        <a:noFill/>
        <a:ln w="25395">
          <a:noFill/>
        </a:ln>
      </c:spPr>
    </c:backWall>
    <c:plotArea>
      <c:layout>
        <c:manualLayout>
          <c:layoutTarget val="inner"/>
          <c:xMode val="edge"/>
          <c:yMode val="edge"/>
          <c:x val="2.8129395218002813E-3"/>
          <c:y val="4.1343669250645997E-2"/>
          <c:w val="0.96905766526019688"/>
          <c:h val="0.82767462206759035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Лист1!$F$1</c:f>
              <c:strCache>
                <c:ptCount val="1"/>
              </c:strCache>
            </c:strRef>
          </c:tx>
          <c:invertIfNegative val="0"/>
          <c:dLbls>
            <c:dLbl>
              <c:idx val="0"/>
              <c:layout>
                <c:manualLayout>
                  <c:x val="3.0942334739803096E-2"/>
                  <c:y val="-2.8423772609819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503516174402251E-2"/>
                  <c:y val="-2.5839793281653745E-2"/>
                </c:manualLayout>
              </c:layout>
              <c:tx>
                <c:rich>
                  <a:bodyPr/>
                  <a:lstStyle/>
                  <a:p>
                    <a:r>
                      <a:rPr lang="ru-RU" b="1" smtClean="0"/>
                      <a:t>29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316455696202531E-2"/>
                  <c:y val="-2.8423772609819122E-2"/>
                </c:manualLayout>
              </c:layout>
              <c:tx>
                <c:rich>
                  <a:bodyPr/>
                  <a:lstStyle/>
                  <a:p>
                    <a:r>
                      <a:rPr lang="ru-RU" b="1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2348804500703335E-2"/>
                  <c:y val="-3.875968992248062E-2"/>
                </c:manualLayout>
              </c:layout>
              <c:tx>
                <c:rich>
                  <a:bodyPr/>
                  <a:lstStyle/>
                  <a:p>
                    <a:r>
                      <a:rPr lang="ru-RU" b="1" smtClean="0"/>
                      <a:t>23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Естественнонаучные дисциплины</c:v>
                </c:pt>
                <c:pt idx="1">
                  <c:v>Экономика и управление</c:v>
                </c:pt>
                <c:pt idx="2">
                  <c:v>Образование</c:v>
                </c:pt>
                <c:pt idx="3">
                  <c:v>Гуманитарные дисциплины</c:v>
                </c:pt>
              </c:strCache>
            </c:strRef>
          </c:cat>
          <c:val>
            <c:numRef>
              <c:f>Лист1!$F$2:$F$5</c:f>
              <c:numCache>
                <c:formatCode>0</c:formatCode>
                <c:ptCount val="4"/>
                <c:pt idx="0">
                  <c:v>44.067796610169495</c:v>
                </c:pt>
                <c:pt idx="1">
                  <c:v>27.966101694915256</c:v>
                </c:pt>
                <c:pt idx="2">
                  <c:v>11.016949152542374</c:v>
                </c:pt>
                <c:pt idx="3">
                  <c:v>16.949152542372882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933632"/>
        <c:axId val="36935168"/>
        <c:axId val="0"/>
      </c:bar3DChart>
      <c:catAx>
        <c:axId val="36933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36935168"/>
        <c:crosses val="autoZero"/>
        <c:auto val="1"/>
        <c:lblAlgn val="ctr"/>
        <c:lblOffset val="100"/>
        <c:noMultiLvlLbl val="1"/>
      </c:catAx>
      <c:valAx>
        <c:axId val="36935168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36933632"/>
        <c:crosses val="autoZero"/>
        <c:crossBetween val="between"/>
      </c:valAx>
    </c:plotArea>
    <c:plotVisOnly val="1"/>
    <c:dispBlanksAs val="gap"/>
    <c:showDLblsOverMax val="1"/>
  </c:chart>
  <c:txPr>
    <a:bodyPr/>
    <a:lstStyle/>
    <a:p>
      <a:pPr>
        <a:defRPr sz="1797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</cdr:x>
      <cdr:y>0.48575</cdr:y>
    </cdr:from>
    <cdr:to>
      <cdr:x>0.509</cdr:x>
      <cdr:y>0.51775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605338" y="2711286"/>
          <a:ext cx="82896" cy="17861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clip" wrap="square" lIns="27432" tIns="22860" rIns="27432" bIns="22860" anchor="ctr" upright="1"/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ru-RU" sz="1000" b="0" i="0" strike="noStrike">
              <a:solidFill>
                <a:srgbClr val="000000"/>
              </a:solidFill>
              <a:latin typeface="Calibri"/>
              <a:cs typeface="Calibri"/>
            </a:rPr>
            <a:t>   </a:t>
          </a:r>
        </a:p>
      </cdr:txBody>
    </cdr:sp>
  </cdr:relSizeAnchor>
  <cdr:relSizeAnchor xmlns:cdr="http://schemas.openxmlformats.org/drawingml/2006/chartDrawing">
    <cdr:from>
      <cdr:x>0.09307</cdr:x>
      <cdr:y>0.88236</cdr:y>
    </cdr:from>
    <cdr:to>
      <cdr:x>0.92296</cdr:x>
      <cdr:y>0.97059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857224" y="4286280"/>
          <a:ext cx="7643866" cy="42862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tx1"/>
              </a:solidFill>
            </a:rPr>
            <a:t>       2006 	             2007            2008 	    2009 	        2010             2011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55" tIns="45427" rIns="90855" bIns="45427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55" tIns="45427" rIns="90855" bIns="4542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3F1C2865-C477-42D6-AAE1-5DC34DE2A76C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55" tIns="45427" rIns="90855" bIns="45427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855" tIns="45427" rIns="90855" bIns="45427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F16872C5-D284-440A-A66E-BB926D41C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3526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E58C841-0A16-4D46-8939-756556901BAE}" type="datetimeFigureOut">
              <a:rPr lang="ru-RU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FA9A0D1-B611-44ED-BED5-2E11BB827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7354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5981F6-C2B1-4F79-B34F-6D365336FDE0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F25DC0-B527-4B08-94F3-B0BB13F217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154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715F14-EA77-43FE-A849-DEED1EFC27EA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BDFDBE-9CF2-4E89-94EE-9B2F6689FA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638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7D5A70-E9AE-45CE-B1F8-E78F770B313C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6893F5-66AA-4739-8A17-86F27537D1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69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1107B8-2E1F-4A44-B93E-5524B75BFC0A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19B2B2-5AE9-4CC1-BBA8-87D0257BC1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529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B3BD06-2855-4DC6-8782-091F159F76DF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0D3CB-42AA-46DF-A25B-72110F1C1B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499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446859-4786-4040-B1FA-DA2B13270F00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A4F6A1-27BA-41C5-894C-FA0D07E9D7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75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44BEA9-9229-4BB4-BF9D-03697351743C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595E7E-7987-4084-92C1-8DD7BE8021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565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5B455B-FE14-4D46-8898-F5D388E5977C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96B266-B438-4140-9544-13403339BF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258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4C605A-E2F6-4832-9536-6D8A21E562A4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33C54A-8D24-4703-ADDF-62A190106C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207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33E2F7-62C0-4C1E-B0F3-F049988DE62F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95E29D-1EC9-410C-A3A0-FD9FE69533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049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7EDD42-B8C5-4572-BC92-DB45C98CDF2A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4CD305-D8C8-4DA6-B5CB-B46DC198FE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138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79549F3-0C54-445B-9FE8-FBCEE432ED44}" type="datetime1">
              <a:rPr lang="ru-RU" smtClean="0"/>
              <a:pPr>
                <a:defRPr/>
              </a:pPr>
              <a:t>16.12.2011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EBBCFF0-6B9B-4368-8CB9-4A2F451428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73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O:\!!!!!!!!CLIENTS\Algarish\FON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75"/>
          <a:stretch>
            <a:fillRect/>
          </a:stretch>
        </p:blipFill>
        <p:spPr bwMode="auto">
          <a:xfrm>
            <a:off x="0" y="4643438"/>
            <a:ext cx="91440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4283968" y="5300663"/>
            <a:ext cx="4396482" cy="51276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r"/>
            <a:r>
              <a:rPr lang="ru-RU" sz="2000" b="1" i="1" dirty="0">
                <a:solidFill>
                  <a:srgbClr val="009242"/>
                </a:solidFill>
                <a:cs typeface="Arial" pitchFamily="34" charset="0"/>
              </a:rPr>
              <a:t>Министр образования </a:t>
            </a:r>
            <a:r>
              <a:rPr lang="ru-RU" sz="2000" b="1" i="1" dirty="0" smtClean="0">
                <a:solidFill>
                  <a:srgbClr val="009242"/>
                </a:solidFill>
                <a:cs typeface="Arial" pitchFamily="34" charset="0"/>
              </a:rPr>
              <a:t>и науки РТ</a:t>
            </a:r>
          </a:p>
          <a:p>
            <a:pPr algn="r"/>
            <a:r>
              <a:rPr lang="ru-RU" sz="2000" b="1" i="1" dirty="0" smtClean="0">
                <a:solidFill>
                  <a:srgbClr val="009242"/>
                </a:solidFill>
                <a:cs typeface="Arial" pitchFamily="34" charset="0"/>
              </a:rPr>
              <a:t>А.Х</a:t>
            </a:r>
            <a:r>
              <a:rPr lang="ru-RU" sz="2000" b="1" i="1" dirty="0">
                <a:solidFill>
                  <a:srgbClr val="009242"/>
                </a:solidFill>
                <a:cs typeface="Arial" pitchFamily="34" charset="0"/>
              </a:rPr>
              <a:t>. </a:t>
            </a:r>
            <a:r>
              <a:rPr lang="ru-RU" sz="2000" b="1" i="1" dirty="0" err="1">
                <a:solidFill>
                  <a:srgbClr val="009242"/>
                </a:solidFill>
                <a:cs typeface="Arial" pitchFamily="34" charset="0"/>
              </a:rPr>
              <a:t>Гильмутдинов</a:t>
            </a:r>
            <a:endParaRPr lang="ru-RU" sz="2000" b="1" i="1" dirty="0">
              <a:solidFill>
                <a:srgbClr val="009242"/>
              </a:solidFill>
              <a:cs typeface="Arial" pitchFamily="34" charset="0"/>
            </a:endParaRPr>
          </a:p>
        </p:txBody>
      </p:sp>
      <p:pic>
        <p:nvPicPr>
          <p:cNvPr id="2052" name="Picture 2" descr="O:\!!!!!!!!CLIENTS\Algarish\FON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3" b="39128"/>
          <a:stretch>
            <a:fillRect/>
          </a:stretch>
        </p:blipFill>
        <p:spPr bwMode="auto">
          <a:xfrm>
            <a:off x="857250" y="71438"/>
            <a:ext cx="7358063" cy="3000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Rectangle 4"/>
          <p:cNvSpPr>
            <a:spLocks noChangeAspect="1" noChangeArrowheads="1"/>
          </p:cNvSpPr>
          <p:nvPr/>
        </p:nvSpPr>
        <p:spPr bwMode="auto">
          <a:xfrm>
            <a:off x="179513" y="2924175"/>
            <a:ext cx="8785100" cy="21748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ru-RU" sz="2800" b="1" dirty="0">
              <a:solidFill>
                <a:srgbClr val="009242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sz="2800" b="1" dirty="0">
              <a:solidFill>
                <a:srgbClr val="009242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9242"/>
                </a:solidFill>
                <a:latin typeface="Tahoma" pitchFamily="34" charset="0"/>
                <a:cs typeface="Tahoma" pitchFamily="34" charset="0"/>
              </a:rPr>
              <a:t>Программа</a:t>
            </a:r>
            <a:r>
              <a:rPr lang="ru-RU" sz="2800" b="1" dirty="0">
                <a:solidFill>
                  <a:srgbClr val="009242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rgbClr val="009242"/>
                </a:solidFill>
                <a:latin typeface="Tahoma" pitchFamily="34" charset="0"/>
                <a:cs typeface="Tahoma" pitchFamily="34" charset="0"/>
              </a:rPr>
              <a:t>«</a:t>
            </a:r>
            <a:r>
              <a:rPr lang="ru-RU" sz="2800" b="1" dirty="0" err="1" smtClean="0">
                <a:solidFill>
                  <a:srgbClr val="009242"/>
                </a:solidFill>
                <a:latin typeface="Tahoma" pitchFamily="34" charset="0"/>
                <a:cs typeface="Tahoma" pitchFamily="34" charset="0"/>
              </a:rPr>
              <a:t>Алгарыш</a:t>
            </a:r>
            <a:r>
              <a:rPr lang="ru-RU" sz="2800" b="1" dirty="0">
                <a:solidFill>
                  <a:srgbClr val="009242"/>
                </a:solidFill>
                <a:latin typeface="Tahoma" pitchFamily="34" charset="0"/>
                <a:cs typeface="Tahoma" pitchFamily="34" charset="0"/>
              </a:rPr>
              <a:t>» </a:t>
            </a:r>
            <a:r>
              <a:rPr lang="ru-RU" sz="2800" b="1" dirty="0" smtClean="0">
                <a:solidFill>
                  <a:srgbClr val="009242"/>
                </a:solidFill>
                <a:latin typeface="Tahoma" pitchFamily="34" charset="0"/>
                <a:cs typeface="Tahoma" pitchFamily="34" charset="0"/>
              </a:rPr>
              <a:t>: дальнейшие шаги</a:t>
            </a:r>
            <a:endParaRPr lang="ru-RU" sz="2800" b="1" dirty="0">
              <a:solidFill>
                <a:srgbClr val="009242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2800" b="1" dirty="0">
                <a:solidFill>
                  <a:srgbClr val="00924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sz="2800" b="1" dirty="0">
                <a:solidFill>
                  <a:srgbClr val="009242"/>
                </a:solidFill>
                <a:latin typeface="Tahoma" pitchFamily="34" charset="0"/>
                <a:cs typeface="Tahoma" pitchFamily="34" charset="0"/>
              </a:rPr>
            </a:br>
            <a:endParaRPr lang="ru-RU" sz="2800" b="1" dirty="0">
              <a:solidFill>
                <a:srgbClr val="009242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sz="2800" b="1" dirty="0">
              <a:solidFill>
                <a:srgbClr val="009242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sz="2800" b="1" dirty="0">
              <a:solidFill>
                <a:srgbClr val="009242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2"/>
          <p:cNvSpPr>
            <a:spLocks/>
          </p:cNvSpPr>
          <p:nvPr/>
        </p:nvSpPr>
        <p:spPr bwMode="auto">
          <a:xfrm>
            <a:off x="457200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ru-RU" sz="2400" b="1" i="1">
              <a:solidFill>
                <a:srgbClr val="009900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6148" name="Rectangle 3"/>
          <p:cNvSpPr>
            <a:spLocks/>
          </p:cNvSpPr>
          <p:nvPr/>
        </p:nvSpPr>
        <p:spPr bwMode="auto">
          <a:xfrm>
            <a:off x="374650" y="1208088"/>
            <a:ext cx="8229600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algn="just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  <a:p>
            <a:pPr marL="609600" indent="-609600" eaLnBrk="0" hangingPunct="0">
              <a:spcBef>
                <a:spcPct val="2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marL="609600" indent="-609600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503238" y="1309985"/>
            <a:ext cx="8316912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ctr">
              <a:defRPr/>
            </a:pPr>
            <a:r>
              <a:rPr lang="ru-RU" sz="28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Партнёры «</a:t>
            </a:r>
            <a:r>
              <a:rPr lang="ru-RU" sz="2800" b="1" dirty="0" err="1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Алгарыш</a:t>
            </a:r>
            <a:r>
              <a:rPr lang="ru-RU" sz="28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marL="342900" indent="-342900" algn="ctr">
              <a:defRPr/>
            </a:pPr>
            <a:endParaRPr lang="ru-RU" sz="28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 algn="ctr">
              <a:defRPr/>
            </a:pPr>
            <a:endParaRPr lang="ru-RU" sz="20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ctr">
              <a:tabLst>
                <a:tab pos="536575" algn="l"/>
              </a:tabLst>
              <a:defRPr/>
            </a:pPr>
            <a:r>
              <a:rPr lang="ru-RU" sz="26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Германская служба академических обменов (</a:t>
            </a:r>
            <a:r>
              <a:rPr lang="en-US" sz="26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DAAD</a:t>
            </a:r>
            <a:r>
              <a:rPr lang="ru-RU" sz="26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, Германия):</a:t>
            </a:r>
          </a:p>
          <a:p>
            <a:pPr marL="92075" algn="just">
              <a:tabLst>
                <a:tab pos="536575" algn="l"/>
              </a:tabLst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программа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«Николай Лобачевский»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- обучение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в магистратуре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паритетное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финансирование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)</a:t>
            </a: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452438" indent="-360363" algn="just">
              <a:buFontTx/>
              <a:buChar char="-"/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программа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«Евгений </a:t>
            </a:r>
            <a:r>
              <a:rPr lang="ru-RU" sz="2400" b="1" dirty="0" err="1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Завойский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» на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научные</a:t>
            </a:r>
          </a:p>
          <a:p>
            <a:pPr marL="452438" indent="-360363" algn="just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стажировки</a:t>
            </a:r>
            <a:endParaRPr lang="ru-RU" sz="2000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630A1F-E608-44ED-943A-87959848FB8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/>
          </p:cNvSpPr>
          <p:nvPr/>
        </p:nvSpPr>
        <p:spPr bwMode="auto">
          <a:xfrm>
            <a:off x="457200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ru-RU" sz="2400" b="1" i="1">
              <a:solidFill>
                <a:srgbClr val="009900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9220" name="Rectangle 3"/>
          <p:cNvSpPr>
            <a:spLocks/>
          </p:cNvSpPr>
          <p:nvPr/>
        </p:nvSpPr>
        <p:spPr bwMode="auto">
          <a:xfrm>
            <a:off x="374650" y="1208088"/>
            <a:ext cx="8229600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algn="just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  <a:p>
            <a:pPr marL="609600" indent="-609600" eaLnBrk="0" hangingPunct="0">
              <a:spcBef>
                <a:spcPct val="2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marL="609600" indent="-609600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274638" y="1700808"/>
            <a:ext cx="871220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92075" algn="ctr">
              <a:tabLst>
                <a:tab pos="536575" algn="l"/>
              </a:tabLst>
              <a:defRPr/>
            </a:pPr>
            <a:r>
              <a:rPr lang="ru-RU" sz="26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Высшая школа экономики </a:t>
            </a:r>
            <a:r>
              <a:rPr lang="en-US" sz="26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6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(ГУ-ВШЭ) ( Москва</a:t>
            </a:r>
            <a:r>
              <a:rPr lang="ru-RU" sz="26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):</a:t>
            </a:r>
          </a:p>
          <a:p>
            <a:pPr marL="92075" algn="ctr">
              <a:tabLst>
                <a:tab pos="536575" algn="l"/>
              </a:tabLst>
              <a:defRPr/>
            </a:pPr>
            <a:endParaRPr lang="ru-RU" sz="26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ctr">
              <a:tabLst>
                <a:tab pos="536575" algn="l"/>
              </a:tabLst>
              <a:defRPr/>
            </a:pPr>
            <a:endParaRPr lang="ru-RU" sz="26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just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магистерская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программа «Управление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образованием»</a:t>
            </a:r>
          </a:p>
          <a:p>
            <a:pPr marL="92075" algn="just"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just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выпускники получают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дипломы НИУ «ГУ-ВШЭ», Московской Высшей школы социальных наук и Манчестерского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университета</a:t>
            </a:r>
          </a:p>
          <a:p>
            <a:pPr marL="92075" algn="just">
              <a:tabLst>
                <a:tab pos="536575" algn="l"/>
              </a:tabLst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just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25 + 25 человек</a:t>
            </a: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just">
              <a:tabLst>
                <a:tab pos="536575" algn="l"/>
              </a:tabLst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B38F45-E142-4986-A080-E3A836007F83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4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2"/>
          <p:cNvSpPr>
            <a:spLocks/>
          </p:cNvSpPr>
          <p:nvPr/>
        </p:nvSpPr>
        <p:spPr bwMode="auto">
          <a:xfrm>
            <a:off x="457200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ru-RU" sz="2400" b="1" i="1">
              <a:solidFill>
                <a:srgbClr val="009900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8196" name="Rectangle 3"/>
          <p:cNvSpPr>
            <a:spLocks/>
          </p:cNvSpPr>
          <p:nvPr/>
        </p:nvSpPr>
        <p:spPr bwMode="auto">
          <a:xfrm>
            <a:off x="374650" y="1208088"/>
            <a:ext cx="8229600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algn="just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  <a:p>
            <a:pPr marL="609600" indent="-609600" eaLnBrk="0" hangingPunct="0">
              <a:spcBef>
                <a:spcPct val="2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marL="609600" indent="-609600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513522" y="620688"/>
            <a:ext cx="8316912" cy="541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92075" algn="just">
              <a:tabLst>
                <a:tab pos="536575" algn="l"/>
              </a:tabLst>
              <a:defRPr/>
            </a:pPr>
            <a:endParaRPr lang="en-US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ctr">
              <a:tabLst>
                <a:tab pos="536575" algn="l"/>
              </a:tabLst>
              <a:defRPr/>
            </a:pPr>
            <a:r>
              <a:rPr lang="ru-RU" sz="26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Проблемы Гранта «</a:t>
            </a:r>
            <a:r>
              <a:rPr lang="ru-RU" sz="2600" b="1" dirty="0" err="1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Алгарыш</a:t>
            </a:r>
            <a:r>
              <a:rPr lang="ru-RU" sz="26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»:</a:t>
            </a:r>
            <a:endParaRPr lang="ru-RU" sz="26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ctr">
              <a:tabLst>
                <a:tab pos="536575" algn="l"/>
              </a:tabLst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Соответствие направлений подготовки потребностям реального сектора экономики республики;</a:t>
            </a: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Трудности, связанные с последующим трудоустройством выпускников Программы;</a:t>
            </a:r>
          </a:p>
          <a:p>
            <a:pPr marL="434975" indent="-342900" algn="just">
              <a:lnSpc>
                <a:spcPct val="150000"/>
              </a:lnSpc>
              <a:buFontTx/>
              <a:buChar char="-"/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Невыполнение выпускниками Программы своих обязательств (отработка в течение 3-х лет).</a:t>
            </a:r>
            <a:endParaRPr lang="en-US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defRPr/>
            </a:pPr>
            <a:endParaRPr lang="ru-RU" sz="2000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46DCD0-3FF6-4E6A-98B1-D1EDA688426A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0764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4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2"/>
          <p:cNvSpPr>
            <a:spLocks/>
          </p:cNvSpPr>
          <p:nvPr/>
        </p:nvSpPr>
        <p:spPr bwMode="auto">
          <a:xfrm>
            <a:off x="457200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ru-RU" sz="2400" b="1" i="1">
              <a:solidFill>
                <a:srgbClr val="009900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8196" name="Rectangle 3"/>
          <p:cNvSpPr>
            <a:spLocks/>
          </p:cNvSpPr>
          <p:nvPr/>
        </p:nvSpPr>
        <p:spPr bwMode="auto">
          <a:xfrm>
            <a:off x="374650" y="1208088"/>
            <a:ext cx="8229600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algn="just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  <a:p>
            <a:pPr marL="609600" indent="-609600" eaLnBrk="0" hangingPunct="0">
              <a:spcBef>
                <a:spcPct val="2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marL="609600" indent="-609600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374650" y="1099765"/>
            <a:ext cx="8316912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92075" algn="ctr">
              <a:tabLst>
                <a:tab pos="536575" algn="l"/>
              </a:tabLst>
              <a:defRPr/>
            </a:pPr>
            <a:r>
              <a:rPr lang="ru-RU" sz="26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Приоритеты Программы «</a:t>
            </a:r>
            <a:r>
              <a:rPr lang="ru-RU" sz="2600" b="1" dirty="0" err="1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Алгарыш</a:t>
            </a:r>
            <a:r>
              <a:rPr lang="ru-RU" sz="26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» в 2012 г.</a:t>
            </a:r>
          </a:p>
          <a:p>
            <a:pPr marL="92075" algn="ctr">
              <a:tabLst>
                <a:tab pos="536575" algn="l"/>
              </a:tabLst>
              <a:defRPr/>
            </a:pPr>
            <a:endParaRPr lang="ru-RU" sz="16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«Учителя» </a:t>
            </a:r>
          </a:p>
          <a:p>
            <a:pPr marL="719138" algn="just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Цель: формирование педагогической элиты республики</a:t>
            </a:r>
          </a:p>
          <a:p>
            <a:pPr marL="719138" algn="just"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«Спорт и туризм»</a:t>
            </a:r>
          </a:p>
          <a:p>
            <a:pPr marL="720725" algn="just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Цель: Подготовка кадров для Универсиады</a:t>
            </a: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«Высокие технологии»</a:t>
            </a: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719138" algn="just">
              <a:tabLst>
                <a:tab pos="536575" algn="l"/>
              </a:tabLst>
              <a:defRPr/>
            </a:pP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Цель: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Кадры для прорывных направлений</a:t>
            </a:r>
            <a:endParaRPr lang="en-US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just"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«Проектные группы»</a:t>
            </a:r>
          </a:p>
          <a:p>
            <a:pPr marL="719138" algn="just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Цель: Кадровое обеспечение инновационных проектов Республики Татарстан</a:t>
            </a:r>
            <a:endParaRPr lang="ru-RU" sz="20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6352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57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/>
          </p:cNvSpPr>
          <p:nvPr/>
        </p:nvSpPr>
        <p:spPr bwMode="auto">
          <a:xfrm>
            <a:off x="457200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ru-RU" sz="2400" b="1" i="1">
              <a:solidFill>
                <a:srgbClr val="009900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9220" name="Rectangle 3"/>
          <p:cNvSpPr>
            <a:spLocks/>
          </p:cNvSpPr>
          <p:nvPr/>
        </p:nvSpPr>
        <p:spPr bwMode="auto">
          <a:xfrm>
            <a:off x="374650" y="1208088"/>
            <a:ext cx="8229600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algn="just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  <a:p>
            <a:pPr marL="609600" indent="-609600" eaLnBrk="0" hangingPunct="0">
              <a:spcBef>
                <a:spcPct val="2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marL="609600" indent="-609600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0" y="1045760"/>
            <a:ext cx="9144000" cy="504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400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Пример:</a:t>
            </a:r>
          </a:p>
          <a:p>
            <a:pPr algn="ctr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Высокотехнологичный проект</a:t>
            </a:r>
          </a:p>
          <a:p>
            <a:pPr algn="ctr"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«Организация производства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кремнийорганических мономеров»</a:t>
            </a:r>
          </a:p>
          <a:p>
            <a:pPr marL="92075" algn="just"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187325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Участники: КЗСК-Силикон, КНИТУ «КХТИ» </a:t>
            </a: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187325"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187325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Новый завод «с нуля», стоимость – 4,6 млрд. руб.</a:t>
            </a:r>
          </a:p>
          <a:p>
            <a:pPr marL="187325">
              <a:tabLst>
                <a:tab pos="536575" algn="l"/>
              </a:tabLst>
              <a:defRPr/>
            </a:pPr>
            <a:r>
              <a:rPr lang="ru-RU" sz="22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(1 млрд. – ФЦП,	 3,6 млрд. – частные инвесторы)</a:t>
            </a:r>
          </a:p>
          <a:p>
            <a:pPr marL="187325">
              <a:spcBef>
                <a:spcPts val="1200"/>
              </a:spcBef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Срок ввода – 2014 год</a:t>
            </a:r>
          </a:p>
          <a:p>
            <a:pPr marL="187325"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187325" defTabSz="249238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«</a:t>
            </a:r>
            <a:r>
              <a:rPr lang="ru-RU" sz="2400" b="1" dirty="0" err="1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Алгарыш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» – кадровое обеспечение проекта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B38F45-E142-4986-A080-E3A836007F8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4208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57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/>
          </p:cNvSpPr>
          <p:nvPr/>
        </p:nvSpPr>
        <p:spPr bwMode="auto">
          <a:xfrm>
            <a:off x="457200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ru-RU" sz="2400" b="1" i="1">
              <a:solidFill>
                <a:srgbClr val="009900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9220" name="Rectangle 3"/>
          <p:cNvSpPr>
            <a:spLocks/>
          </p:cNvSpPr>
          <p:nvPr/>
        </p:nvSpPr>
        <p:spPr bwMode="auto">
          <a:xfrm>
            <a:off x="374650" y="1208088"/>
            <a:ext cx="8229600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algn="just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  <a:p>
            <a:pPr marL="609600" indent="-609600" eaLnBrk="0" hangingPunct="0">
              <a:spcBef>
                <a:spcPct val="2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marL="609600" indent="-609600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107504" y="1332632"/>
            <a:ext cx="8928992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tabLst>
                <a:tab pos="536575" algn="l"/>
              </a:tabLst>
              <a:defRPr/>
            </a:pPr>
            <a:r>
              <a:rPr lang="ru-RU" sz="26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«</a:t>
            </a:r>
            <a:r>
              <a:rPr lang="ru-RU" sz="2600" b="1" dirty="0" err="1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Алгарыш</a:t>
            </a:r>
            <a:r>
              <a:rPr lang="ru-RU" sz="26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» – кадровое обеспечение проекта</a:t>
            </a:r>
          </a:p>
          <a:p>
            <a:pPr>
              <a:tabLst>
                <a:tab pos="536575" algn="l"/>
              </a:tabLst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85725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Мировые центры компетенций:</a:t>
            </a:r>
          </a:p>
          <a:p>
            <a:pPr>
              <a:tabLst>
                <a:tab pos="536575" algn="l"/>
              </a:tabLst>
              <a:defRPr/>
            </a:pPr>
            <a:endParaRPr lang="ru-RU" sz="10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>
              <a:tabLst>
                <a:tab pos="536575" algn="l"/>
              </a:tabLst>
              <a:defRPr/>
            </a:pP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	</a:t>
            </a:r>
            <a:r>
              <a:rPr lang="en-US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Imperial College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, Великобритания</a:t>
            </a:r>
          </a:p>
          <a:p>
            <a:pPr>
              <a:spcBef>
                <a:spcPts val="600"/>
              </a:spcBef>
              <a:tabLst>
                <a:tab pos="536575" algn="l"/>
              </a:tabLst>
              <a:defRPr/>
            </a:pP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	</a:t>
            </a:r>
            <a:r>
              <a:rPr lang="en-US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University </a:t>
            </a:r>
            <a:r>
              <a:rPr lang="en-US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of </a:t>
            </a:r>
            <a:r>
              <a:rPr lang="en-US" sz="2400" b="1" dirty="0" err="1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Wuerzburg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, Германия</a:t>
            </a:r>
          </a:p>
          <a:p>
            <a:pPr marL="92075" defTabSz="249238"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defTabSz="249238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Заказ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на подготовку: </a:t>
            </a:r>
          </a:p>
          <a:p>
            <a:pPr marL="1697038" indent="12700" defTabSz="249238">
              <a:spcBef>
                <a:spcPts val="1200"/>
              </a:spcBef>
              <a:buFontTx/>
              <a:buChar char="-"/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Магистры: 		2-3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человека</a:t>
            </a:r>
          </a:p>
          <a:p>
            <a:pPr marL="1697038" indent="12700" defTabSz="249238">
              <a:spcBef>
                <a:spcPts val="600"/>
              </a:spcBef>
              <a:buFontTx/>
              <a:buChar char="-"/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Аспиранты: 	2-3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человека</a:t>
            </a:r>
          </a:p>
          <a:p>
            <a:pPr marL="1697038" indent="12700" defTabSz="249238">
              <a:spcBef>
                <a:spcPts val="600"/>
              </a:spcBef>
              <a:buFontTx/>
              <a:buChar char="-"/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Профессора: 	1-2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человека</a:t>
            </a:r>
          </a:p>
          <a:p>
            <a:pPr>
              <a:spcBef>
                <a:spcPts val="600"/>
              </a:spcBef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B38F45-E142-4986-A080-E3A836007F83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3946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" y="2762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/>
          </p:cNvSpPr>
          <p:nvPr/>
        </p:nvSpPr>
        <p:spPr bwMode="auto">
          <a:xfrm>
            <a:off x="457200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ru-RU" sz="2400" b="1" i="1">
              <a:solidFill>
                <a:srgbClr val="009900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9220" name="Rectangle 3"/>
          <p:cNvSpPr>
            <a:spLocks/>
          </p:cNvSpPr>
          <p:nvPr/>
        </p:nvSpPr>
        <p:spPr bwMode="auto">
          <a:xfrm>
            <a:off x="374650" y="1208088"/>
            <a:ext cx="8229600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algn="just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  <a:p>
            <a:pPr marL="609600" indent="-609600" eaLnBrk="0" hangingPunct="0">
              <a:spcBef>
                <a:spcPct val="2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marL="609600" indent="-609600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282258" y="1332632"/>
            <a:ext cx="871220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92075" algn="ctr">
              <a:tabLst>
                <a:tab pos="536575" algn="l"/>
              </a:tabLst>
              <a:defRPr/>
            </a:pPr>
            <a:r>
              <a:rPr lang="ru-RU" sz="26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Федеральная Программа «Глобальное образование для россиян» (проект)</a:t>
            </a:r>
            <a:endParaRPr lang="ru-RU" sz="26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ctr">
              <a:tabLst>
                <a:tab pos="536575" algn="l"/>
              </a:tabLst>
              <a:defRPr/>
            </a:pPr>
            <a:endParaRPr lang="ru-RU" sz="26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just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Цель:  Удовлетворение потребностей страны в высококвалифицированных специалистах;</a:t>
            </a:r>
          </a:p>
          <a:p>
            <a:pPr marL="92075" algn="just"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just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Сроки действия:  2012 – 2025 гг.;</a:t>
            </a:r>
          </a:p>
          <a:p>
            <a:pPr marL="92075" algn="just">
              <a:tabLst>
                <a:tab pos="536575" algn="l"/>
              </a:tabLst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just">
              <a:tabLst>
                <a:tab pos="536575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Целевые ориентиры: 100 тыс. российских студентов, обученных в магистратуре и аспирантуре ведущих зарубежных вузов;</a:t>
            </a: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B38F45-E142-4986-A080-E3A836007F8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9135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Rectangle 3"/>
          <p:cNvSpPr>
            <a:spLocks noGrp="1"/>
          </p:cNvSpPr>
          <p:nvPr>
            <p:ph type="body" idx="4294967295"/>
          </p:nvPr>
        </p:nvSpPr>
        <p:spPr>
          <a:xfrm>
            <a:off x="671513" y="415925"/>
            <a:ext cx="8472487" cy="4525963"/>
          </a:xfrm>
        </p:spPr>
        <p:txBody>
          <a:bodyPr anchor="ctr"/>
          <a:lstStyle/>
          <a:p>
            <a:pPr marL="0" indent="0" algn="ctr">
              <a:spcBef>
                <a:spcPct val="0"/>
              </a:spcBef>
              <a:buFontTx/>
              <a:buNone/>
            </a:pPr>
            <a:endParaRPr lang="ru-RU" b="1" i="1" smtClean="0">
              <a:solidFill>
                <a:srgbClr val="009900"/>
              </a:solidFill>
              <a:latin typeface="Arial" pitchFamily="34" charset="0"/>
            </a:endParaRP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ru-RU" b="1" i="1" smtClean="0">
              <a:solidFill>
                <a:srgbClr val="009900"/>
              </a:solidFill>
              <a:latin typeface="Arial" pitchFamily="34" charset="0"/>
            </a:endParaRPr>
          </a:p>
          <a:p>
            <a:pPr marL="0" indent="0" algn="ctr">
              <a:spcBef>
                <a:spcPct val="0"/>
              </a:spcBef>
              <a:buFontTx/>
              <a:buNone/>
            </a:pPr>
            <a:r>
              <a:rPr lang="ru-RU" b="1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«АЛГАРЫШ» - ВМЕСТЕ МЫ СИЛА!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" y="2762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/>
          </p:cNvSpPr>
          <p:nvPr/>
        </p:nvSpPr>
        <p:spPr bwMode="auto">
          <a:xfrm>
            <a:off x="457200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ru-RU" sz="2400" b="1" i="1">
              <a:solidFill>
                <a:srgbClr val="009900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9220" name="Rectangle 3"/>
          <p:cNvSpPr>
            <a:spLocks/>
          </p:cNvSpPr>
          <p:nvPr/>
        </p:nvSpPr>
        <p:spPr bwMode="auto">
          <a:xfrm>
            <a:off x="374650" y="1208088"/>
            <a:ext cx="8229600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algn="just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  <a:p>
            <a:pPr marL="609600" indent="-609600" eaLnBrk="0" hangingPunct="0">
              <a:spcBef>
                <a:spcPct val="2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marL="609600" indent="-609600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216218" y="1170032"/>
            <a:ext cx="8712200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92075" algn="ctr">
              <a:tabLst>
                <a:tab pos="536575" algn="l"/>
              </a:tabLst>
              <a:defRPr/>
            </a:pPr>
            <a:r>
              <a:rPr lang="en-US" sz="26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IV </a:t>
            </a:r>
            <a:r>
              <a:rPr lang="ru-RU" sz="26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Форум «</a:t>
            </a:r>
            <a:r>
              <a:rPr lang="ru-RU" sz="2600" b="1" dirty="0" err="1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Алгарыш</a:t>
            </a:r>
            <a:r>
              <a:rPr lang="ru-RU" sz="26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– 2011»</a:t>
            </a:r>
            <a:endParaRPr lang="ru-RU" sz="26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ctr">
              <a:tabLst>
                <a:tab pos="536575" algn="l"/>
              </a:tabLst>
              <a:defRPr/>
            </a:pPr>
            <a:endParaRPr lang="ru-RU" sz="26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just">
              <a:tabLst>
                <a:tab pos="536575" algn="l"/>
              </a:tabLst>
              <a:defRPr/>
            </a:pPr>
            <a:r>
              <a:rPr lang="ru-RU" sz="22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Круглый стол №1: </a:t>
            </a:r>
            <a:r>
              <a:rPr lang="ru-RU" sz="22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     Советы </a:t>
            </a:r>
            <a:r>
              <a:rPr lang="ru-RU" sz="22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соискателям гранта</a:t>
            </a:r>
          </a:p>
          <a:p>
            <a:pPr marL="92075" algn="just">
              <a:tabLst>
                <a:tab pos="536575" algn="l"/>
              </a:tabLst>
              <a:defRPr/>
            </a:pPr>
            <a:endParaRPr lang="ru-RU" sz="22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just">
              <a:tabLst>
                <a:tab pos="536575" algn="l"/>
              </a:tabLst>
              <a:defRPr/>
            </a:pPr>
            <a:r>
              <a:rPr lang="ru-RU" sz="22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Круглый стол №2: Трудоустройство выпускников </a:t>
            </a:r>
            <a:r>
              <a:rPr lang="ru-RU" sz="2200" b="1" dirty="0" err="1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грантовой</a:t>
            </a:r>
            <a:r>
              <a:rPr lang="ru-RU" sz="22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2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программы</a:t>
            </a:r>
          </a:p>
          <a:p>
            <a:pPr marL="92075" algn="just">
              <a:tabLst>
                <a:tab pos="536575" algn="l"/>
              </a:tabLst>
              <a:defRPr/>
            </a:pPr>
            <a:endParaRPr lang="ru-RU" sz="22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just">
              <a:tabLst>
                <a:tab pos="536575" algn="l"/>
              </a:tabLst>
              <a:defRPr/>
            </a:pPr>
            <a:r>
              <a:rPr lang="ru-RU" sz="22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Круглый стол </a:t>
            </a:r>
            <a:r>
              <a:rPr lang="ru-RU" sz="22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№3:  Инновации </a:t>
            </a:r>
            <a:r>
              <a:rPr lang="en-US" sz="22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XXI </a:t>
            </a:r>
            <a:r>
              <a:rPr lang="ru-RU" sz="22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века: стратегия инновационного прорыва</a:t>
            </a:r>
          </a:p>
          <a:p>
            <a:pPr marL="92075" algn="just">
              <a:tabLst>
                <a:tab pos="536575" algn="l"/>
              </a:tabLst>
              <a:defRPr/>
            </a:pPr>
            <a:endParaRPr lang="ru-RU" sz="22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92075" algn="just">
              <a:tabLst>
                <a:tab pos="536575" algn="l"/>
              </a:tabLst>
              <a:defRPr/>
            </a:pPr>
            <a:r>
              <a:rPr lang="ru-RU" sz="22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Круглый стол </a:t>
            </a:r>
            <a:r>
              <a:rPr lang="ru-RU" sz="22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№4: Поддержка талантливой молодежи как фактор повышения инвестиционной привлекательности Республики Татарстан</a:t>
            </a:r>
          </a:p>
          <a:p>
            <a:pPr marL="92075" algn="just">
              <a:tabLst>
                <a:tab pos="536575" algn="l"/>
              </a:tabLst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434975" indent="-342900" algn="just">
              <a:buFontTx/>
              <a:buChar char="-"/>
              <a:tabLst>
                <a:tab pos="536575" algn="l"/>
              </a:tabLst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B38F45-E142-4986-A080-E3A836007F83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6294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550" y="-3333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/>
          </p:cNvSpPr>
          <p:nvPr/>
        </p:nvSpPr>
        <p:spPr bwMode="auto">
          <a:xfrm>
            <a:off x="457200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ru-RU" sz="2400" b="1" i="1">
              <a:solidFill>
                <a:srgbClr val="009900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6" name="Rectangle 3"/>
          <p:cNvSpPr>
            <a:spLocks/>
          </p:cNvSpPr>
          <p:nvPr/>
        </p:nvSpPr>
        <p:spPr bwMode="auto">
          <a:xfrm>
            <a:off x="374650" y="1208088"/>
            <a:ext cx="8229600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algn="just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  <a:p>
            <a:pPr marL="609600" indent="-609600" eaLnBrk="0" hangingPunct="0">
              <a:spcBef>
                <a:spcPct val="2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marL="609600" indent="-609600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6149" name="Прямоугольник 5"/>
          <p:cNvSpPr>
            <a:spLocks noChangeArrowheads="1"/>
          </p:cNvSpPr>
          <p:nvPr/>
        </p:nvSpPr>
        <p:spPr bwMode="auto">
          <a:xfrm>
            <a:off x="500864" y="692696"/>
            <a:ext cx="8207375" cy="6188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09600" indent="-609600">
              <a:defRPr/>
            </a:pPr>
            <a:r>
              <a:rPr lang="ru-RU" sz="28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Цель</a:t>
            </a:r>
            <a:r>
              <a:rPr lang="ru-RU" sz="28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609600" indent="-609600">
              <a:defRPr/>
            </a:pPr>
            <a:endParaRPr lang="ru-RU" sz="20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ts val="2463"/>
              </a:lnSpc>
              <a:buFontTx/>
              <a:buChar char="-"/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кадровое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обеспечение инновационного развития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Татарстана</a:t>
            </a:r>
          </a:p>
          <a:p>
            <a:pPr marL="342900" indent="-342900" algn="just">
              <a:lnSpc>
                <a:spcPts val="2463"/>
              </a:lnSpc>
              <a:buFontTx/>
              <a:buChar char="-"/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609600" indent="-609600">
              <a:defRPr/>
            </a:pPr>
            <a:r>
              <a:rPr lang="ru-RU" sz="28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Этапы реализации</a:t>
            </a:r>
            <a:r>
              <a:rPr lang="ru-RU" sz="28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609600" indent="-609600">
              <a:defRPr/>
            </a:pPr>
            <a:endParaRPr lang="ru-RU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buFontTx/>
              <a:buChar char="-"/>
              <a:tabLst>
                <a:tab pos="444500" algn="l"/>
              </a:tabLst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en-US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I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  этап 2006-2009 гг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. -</a:t>
            </a: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lvl="2" algn="just">
              <a:spcBef>
                <a:spcPts val="600"/>
              </a:spcBef>
              <a:tabLst>
                <a:tab pos="444500" algn="l"/>
              </a:tabLst>
              <a:defRPr/>
            </a:pPr>
            <a:r>
              <a:rPr lang="en-US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	“</a:t>
            </a:r>
            <a:r>
              <a:rPr lang="en-US" sz="2400" b="1" dirty="0" err="1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Nondegree</a:t>
            </a:r>
            <a:r>
              <a:rPr lang="en-US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programs”</a:t>
            </a:r>
          </a:p>
          <a:p>
            <a:pPr lvl="2" algn="just">
              <a:lnSpc>
                <a:spcPts val="2463"/>
              </a:lnSpc>
              <a:tabLst>
                <a:tab pos="444500" algn="l"/>
              </a:tabLst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ts val="2463"/>
              </a:lnSpc>
              <a:buFontTx/>
              <a:buChar char="-"/>
              <a:tabLst>
                <a:tab pos="444500" algn="l"/>
              </a:tabLst>
              <a:defRPr/>
            </a:pP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en-US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II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этап 2010 -2011 гг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. - </a:t>
            </a: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lvl="6" algn="just">
              <a:lnSpc>
                <a:spcPts val="2463"/>
              </a:lnSpc>
              <a:spcBef>
                <a:spcPts val="600"/>
              </a:spcBef>
              <a:tabLst>
                <a:tab pos="444500" algn="l"/>
              </a:tabLst>
              <a:defRPr/>
            </a:pPr>
            <a:r>
              <a:rPr lang="en-US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“Degree programs”</a:t>
            </a:r>
          </a:p>
          <a:p>
            <a:pPr lvl="6" algn="just">
              <a:lnSpc>
                <a:spcPts val="2463"/>
              </a:lnSpc>
              <a:tabLst>
                <a:tab pos="444500" algn="l"/>
              </a:tabLst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ts val="2463"/>
              </a:lnSpc>
              <a:buFontTx/>
              <a:buChar char="-"/>
              <a:tabLst>
                <a:tab pos="444500" algn="l"/>
              </a:tabLst>
              <a:defRPr/>
            </a:pP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en-US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III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этап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с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2012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года -</a:t>
            </a:r>
            <a:endParaRPr lang="en-US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lvl="6" algn="just">
              <a:lnSpc>
                <a:spcPts val="2463"/>
              </a:lnSpc>
              <a:spcBef>
                <a:spcPts val="600"/>
              </a:spcBef>
              <a:tabLst>
                <a:tab pos="444500" algn="l"/>
              </a:tabLst>
              <a:defRPr/>
            </a:pPr>
            <a:r>
              <a:rPr lang="en-US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“Targeted degree programs” –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целевые комплексные проектные группы</a:t>
            </a: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091126"/>
              </p:ext>
            </p:extLst>
          </p:nvPr>
        </p:nvGraphicFramePr>
        <p:xfrm>
          <a:off x="0" y="2000240"/>
          <a:ext cx="9210675" cy="485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44" name="Прямоугольник 5"/>
          <p:cNvSpPr>
            <a:spLocks noChangeArrowheads="1"/>
          </p:cNvSpPr>
          <p:nvPr/>
        </p:nvSpPr>
        <p:spPr bwMode="auto">
          <a:xfrm>
            <a:off x="107504" y="1196752"/>
            <a:ext cx="88569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ea typeface="Arial Cyr"/>
                <a:cs typeface="Tahoma" pitchFamily="34" charset="0"/>
              </a:rPr>
              <a:t>Количество </a:t>
            </a:r>
            <a:r>
              <a:rPr lang="ru-RU" sz="2400" b="1" dirty="0" err="1" smtClean="0">
                <a:solidFill>
                  <a:srgbClr val="009900"/>
                </a:solidFill>
                <a:latin typeface="Tahoma" pitchFamily="34" charset="0"/>
                <a:ea typeface="Arial Cyr"/>
                <a:cs typeface="Tahoma" pitchFamily="34" charset="0"/>
              </a:rPr>
              <a:t>грантополучателей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ea typeface="Arial Cyr"/>
                <a:cs typeface="Tahoma" pitchFamily="34" charset="0"/>
              </a:rPr>
              <a:t> в 2006-2011 гг. (чел.)</a:t>
            </a:r>
            <a:endParaRPr lang="ru-RU" sz="2400" b="1" dirty="0">
              <a:solidFill>
                <a:srgbClr val="009900"/>
              </a:solidFill>
              <a:latin typeface="Tahoma" pitchFamily="34" charset="0"/>
              <a:ea typeface="Arial Cyr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5545A-DB67-4EE1-8F17-AFE6F14F0F4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07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17" y="-23002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/>
          </p:cNvSpPr>
          <p:nvPr/>
        </p:nvSpPr>
        <p:spPr bwMode="auto">
          <a:xfrm>
            <a:off x="457200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ru-RU" sz="2400" b="1" i="1">
              <a:solidFill>
                <a:srgbClr val="009900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5124" name="Rectangle 3"/>
          <p:cNvSpPr>
            <a:spLocks/>
          </p:cNvSpPr>
          <p:nvPr/>
        </p:nvSpPr>
        <p:spPr bwMode="auto">
          <a:xfrm>
            <a:off x="374650" y="1208088"/>
            <a:ext cx="8229600" cy="517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algn="just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  <a:p>
            <a:pPr marL="609600" indent="-609600" eaLnBrk="0" hangingPunct="0">
              <a:spcBef>
                <a:spcPct val="20000"/>
              </a:spcBef>
            </a:pPr>
            <a:endParaRPr lang="ru-RU" b="1">
              <a:solidFill>
                <a:srgbClr val="FF0000"/>
              </a:solidFill>
            </a:endParaRPr>
          </a:p>
          <a:p>
            <a:pPr marL="609600" indent="-609600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b="1">
              <a:solidFill>
                <a:srgbClr val="009900"/>
              </a:solidFill>
            </a:endParaRP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529613" y="404813"/>
            <a:ext cx="8316912" cy="5863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2463"/>
              </a:lnSpc>
              <a:defRPr/>
            </a:pP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ts val="2463"/>
              </a:lnSpc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Структура программы сегодня:</a:t>
            </a:r>
          </a:p>
          <a:p>
            <a:pPr algn="just">
              <a:lnSpc>
                <a:spcPts val="2463"/>
              </a:lnSpc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800100" lvl="1" indent="-342900" algn="just">
              <a:lnSpc>
                <a:spcPts val="2463"/>
              </a:lnSpc>
              <a:buFontTx/>
              <a:buChar char="-"/>
              <a:tabLst>
                <a:tab pos="354013" algn="l"/>
              </a:tabLst>
              <a:defRPr/>
            </a:pPr>
            <a:r>
              <a:rPr lang="en-US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4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категори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и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: </a:t>
            </a:r>
          </a:p>
          <a:p>
            <a:pPr algn="just">
              <a:lnSpc>
                <a:spcPts val="2463"/>
              </a:lnSpc>
              <a:tabLst>
                <a:tab pos="354013" algn="l"/>
              </a:tabLst>
              <a:defRPr/>
            </a:pP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</a:t>
            </a: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ts val="2463"/>
              </a:lnSpc>
              <a:tabLst>
                <a:tab pos="354013" algn="l"/>
              </a:tabLst>
              <a:defRPr/>
            </a:pP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«студенты, аспиранты и молодые ученые»</a:t>
            </a:r>
          </a:p>
          <a:p>
            <a:pPr algn="just">
              <a:lnSpc>
                <a:spcPts val="2463"/>
              </a:lnSpc>
              <a:tabLst>
                <a:tab pos="354013" algn="l"/>
              </a:tabLst>
              <a:defRPr/>
            </a:pP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«преподаватели вузов»</a:t>
            </a:r>
          </a:p>
          <a:p>
            <a:pPr algn="just">
              <a:lnSpc>
                <a:spcPts val="2463"/>
              </a:lnSpc>
              <a:tabLst>
                <a:tab pos="354013" algn="l"/>
              </a:tabLst>
              <a:defRPr/>
            </a:pP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«учителя школ»</a:t>
            </a:r>
          </a:p>
          <a:p>
            <a:pPr algn="just">
              <a:lnSpc>
                <a:spcPts val="2463"/>
              </a:lnSpc>
              <a:tabLst>
                <a:tab pos="354013" algn="l"/>
              </a:tabLst>
              <a:defRPr/>
            </a:pP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	«спорт и туризм» </a:t>
            </a:r>
          </a:p>
          <a:p>
            <a:pPr marL="342900" indent="-342900" algn="just">
              <a:lnSpc>
                <a:spcPts val="2463"/>
              </a:lnSpc>
              <a:buFontTx/>
              <a:buChar char="-"/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ts val="2463"/>
              </a:lnSpc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Направления подготовки:</a:t>
            </a:r>
          </a:p>
          <a:p>
            <a:pPr algn="just">
              <a:lnSpc>
                <a:spcPts val="2463"/>
              </a:lnSpc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800100" lvl="1" indent="-342900" algn="just">
              <a:lnSpc>
                <a:spcPts val="2463"/>
              </a:lnSpc>
              <a:buFontTx/>
              <a:buChar char="-"/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магистратура до 2-х лет</a:t>
            </a:r>
          </a:p>
          <a:p>
            <a:pPr marL="800100" lvl="1" indent="-342900" algn="just" eaLnBrk="0" hangingPunct="0">
              <a:lnSpc>
                <a:spcPts val="2463"/>
              </a:lnSpc>
              <a:buFontTx/>
              <a:buChar char="-"/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научные стажировки до 3-х месяцев</a:t>
            </a:r>
          </a:p>
          <a:p>
            <a:pPr marL="342900" indent="-342900" algn="just" eaLnBrk="0" hangingPunct="0">
              <a:lnSpc>
                <a:spcPts val="2463"/>
              </a:lnSpc>
              <a:buFontTx/>
              <a:buChar char="-"/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algn="just" eaLnBrk="0" hangingPunct="0">
              <a:lnSpc>
                <a:spcPts val="2463"/>
              </a:lnSpc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Финансирование:</a:t>
            </a:r>
          </a:p>
          <a:p>
            <a:pPr algn="just" eaLnBrk="0" hangingPunct="0">
              <a:lnSpc>
                <a:spcPts val="2463"/>
              </a:lnSpc>
              <a:defRPr/>
            </a:pPr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marL="800100" lvl="1" indent="-342900" algn="just" eaLnBrk="0" hangingPunct="0">
              <a:lnSpc>
                <a:spcPts val="2463"/>
              </a:lnSpc>
              <a:buFontTx/>
              <a:buChar char="-"/>
              <a:defRPr/>
            </a:pP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стоимость обучения, проезд, стипендия</a:t>
            </a:r>
            <a:endParaRPr lang="en-US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F82A1B-06E1-4400-A58E-DC1E07ECD8E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556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Прямоугольник 5"/>
          <p:cNvSpPr>
            <a:spLocks noChangeArrowheads="1"/>
          </p:cNvSpPr>
          <p:nvPr/>
        </p:nvSpPr>
        <p:spPr bwMode="auto">
          <a:xfrm>
            <a:off x="403225" y="980728"/>
            <a:ext cx="8358188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300" b="1" dirty="0" smtClean="0">
                <a:solidFill>
                  <a:srgbClr val="009900"/>
                </a:solidFill>
                <a:latin typeface="Tahoma" pitchFamily="34" charset="0"/>
                <a:ea typeface="Arial Cyr"/>
                <a:cs typeface="Tahoma" pitchFamily="34" charset="0"/>
              </a:rPr>
              <a:t>Распределение финансов </a:t>
            </a:r>
            <a:r>
              <a:rPr lang="ru-RU" sz="2300" b="1" dirty="0">
                <a:solidFill>
                  <a:srgbClr val="009900"/>
                </a:solidFill>
                <a:latin typeface="Tahoma" pitchFamily="34" charset="0"/>
                <a:ea typeface="Arial Cyr"/>
                <a:cs typeface="Tahoma" pitchFamily="34" charset="0"/>
              </a:rPr>
              <a:t>по </a:t>
            </a:r>
            <a:r>
              <a:rPr lang="ru-RU" sz="2300" b="1" dirty="0" smtClean="0">
                <a:solidFill>
                  <a:srgbClr val="009900"/>
                </a:solidFill>
                <a:latin typeface="Tahoma" pitchFamily="34" charset="0"/>
                <a:ea typeface="Arial Cyr"/>
                <a:cs typeface="Tahoma" pitchFamily="34" charset="0"/>
              </a:rPr>
              <a:t>категориям </a:t>
            </a:r>
          </a:p>
          <a:p>
            <a:pPr algn="ctr"/>
            <a:r>
              <a:rPr lang="ru-RU" sz="2300" b="1" dirty="0" smtClean="0">
                <a:solidFill>
                  <a:srgbClr val="009900"/>
                </a:solidFill>
                <a:latin typeface="Tahoma" pitchFamily="34" charset="0"/>
                <a:ea typeface="Arial Cyr"/>
                <a:cs typeface="Tahoma" pitchFamily="34" charset="0"/>
              </a:rPr>
              <a:t>в 2006-2011 гг.(млн. руб.)</a:t>
            </a:r>
            <a:endParaRPr lang="ru-RU" sz="2300" b="1" dirty="0">
              <a:solidFill>
                <a:srgbClr val="009900"/>
              </a:solidFill>
              <a:latin typeface="Tahoma" pitchFamily="34" charset="0"/>
              <a:ea typeface="Arial Cyr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5545A-DB67-4EE1-8F17-AFE6F14F0F4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018376402"/>
              </p:ext>
            </p:extLst>
          </p:nvPr>
        </p:nvGraphicFramePr>
        <p:xfrm>
          <a:off x="11157" y="1812914"/>
          <a:ext cx="9144000" cy="5072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7443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Заголовок 1"/>
          <p:cNvSpPr>
            <a:spLocks noGrp="1"/>
          </p:cNvSpPr>
          <p:nvPr/>
        </p:nvSpPr>
        <p:spPr bwMode="auto">
          <a:xfrm>
            <a:off x="107505" y="797803"/>
            <a:ext cx="89289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609600" indent="-609600" algn="ctr"/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Итоги 2011 года: распределение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средств по направлениям подготовки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(млн. руб.)</a:t>
            </a: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Содержимое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191025"/>
              </p:ext>
            </p:extLst>
          </p:nvPr>
        </p:nvGraphicFramePr>
        <p:xfrm>
          <a:off x="350838" y="1874838"/>
          <a:ext cx="8369300" cy="4559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CF8FC9-A461-46BF-8967-88FC240C4DE4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49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01" y="-20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Прямоугольник 5"/>
          <p:cNvSpPr>
            <a:spLocks noChangeArrowheads="1"/>
          </p:cNvSpPr>
          <p:nvPr/>
        </p:nvSpPr>
        <p:spPr bwMode="auto">
          <a:xfrm>
            <a:off x="251520" y="1124744"/>
            <a:ext cx="87129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Итоги 2011 года: распределение </a:t>
            </a:r>
            <a:r>
              <a:rPr lang="ru-RU" sz="2000" b="1" dirty="0" err="1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грантополучателей</a:t>
            </a:r>
            <a:r>
              <a:rPr lang="ru-RU" sz="20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из числа специалистов, аспирантов и молодых ученых </a:t>
            </a:r>
            <a:r>
              <a:rPr lang="ru-RU" sz="20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по </a:t>
            </a:r>
            <a:r>
              <a:rPr lang="ru-RU" sz="20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странам</a:t>
            </a:r>
            <a:endParaRPr lang="ru-RU" sz="20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E3A88-319C-4BCC-8584-0BDCB79BAE3F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3157461"/>
              </p:ext>
            </p:extLst>
          </p:nvPr>
        </p:nvGraphicFramePr>
        <p:xfrm>
          <a:off x="251520" y="2161050"/>
          <a:ext cx="842493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2977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O:\!!!!!!!!CLIENTS\Algarish\FO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8" y="11663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Прямоугольник 5"/>
          <p:cNvSpPr>
            <a:spLocks noChangeArrowheads="1"/>
          </p:cNvSpPr>
          <p:nvPr/>
        </p:nvSpPr>
        <p:spPr bwMode="auto">
          <a:xfrm>
            <a:off x="0" y="764704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35038"/>
            <a:endParaRPr lang="ru-RU" sz="2400" b="1" dirty="0" smtClean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  <a:p>
            <a:pPr algn="ctr" defTabSz="935038"/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Итоги 2011 года: распределение «молодежи»</a:t>
            </a:r>
          </a:p>
          <a:p>
            <a:pPr algn="ctr" defTabSz="935038"/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по </a:t>
            </a:r>
            <a:r>
              <a:rPr lang="ru-RU" sz="2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областям знаний </a:t>
            </a:r>
            <a:r>
              <a:rPr lang="ru-RU" sz="2400" b="1" dirty="0" smtClean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(в %)</a:t>
            </a:r>
            <a:endParaRPr lang="ru-RU" sz="2400" b="1" dirty="0">
              <a:solidFill>
                <a:srgbClr val="009900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3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6278592"/>
              </p:ext>
            </p:extLst>
          </p:nvPr>
        </p:nvGraphicFramePr>
        <p:xfrm>
          <a:off x="114300" y="1628800"/>
          <a:ext cx="9029700" cy="491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F944E7-CA07-4E02-924B-2139879B71BA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48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праведливость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4334</TotalTime>
  <Words>477</Words>
  <Application>Microsoft Office PowerPoint</Application>
  <PresentationFormat>Экран (4:3)</PresentationFormat>
  <Paragraphs>167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Vladimir</dc:creator>
  <cp:lastModifiedBy>Vladimir</cp:lastModifiedBy>
  <cp:revision>310</cp:revision>
  <cp:lastPrinted>2010-10-06T14:59:04Z</cp:lastPrinted>
  <dcterms:modified xsi:type="dcterms:W3CDTF">2011-12-16T07:36:36Z</dcterms:modified>
</cp:coreProperties>
</file>